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4"/>
  </p:notesMasterIdLst>
  <p:sldIdLst>
    <p:sldId id="256" r:id="rId2"/>
    <p:sldId id="385" r:id="rId3"/>
    <p:sldId id="2147469935" r:id="rId4"/>
    <p:sldId id="387" r:id="rId5"/>
    <p:sldId id="386" r:id="rId6"/>
    <p:sldId id="389" r:id="rId7"/>
    <p:sldId id="391" r:id="rId8"/>
    <p:sldId id="2147469507" r:id="rId9"/>
    <p:sldId id="373" r:id="rId10"/>
    <p:sldId id="2147469923" r:id="rId11"/>
    <p:sldId id="2147469922" r:id="rId12"/>
    <p:sldId id="2147469924" r:id="rId13"/>
    <p:sldId id="375" r:id="rId14"/>
    <p:sldId id="2147469925" r:id="rId15"/>
    <p:sldId id="2147469926" r:id="rId16"/>
    <p:sldId id="264" r:id="rId17"/>
    <p:sldId id="329" r:id="rId18"/>
    <p:sldId id="330" r:id="rId19"/>
    <p:sldId id="352" r:id="rId20"/>
    <p:sldId id="374" r:id="rId21"/>
    <p:sldId id="2147469927" r:id="rId22"/>
    <p:sldId id="334" r:id="rId23"/>
    <p:sldId id="2147469928" r:id="rId24"/>
    <p:sldId id="2147469929" r:id="rId25"/>
    <p:sldId id="2147469930" r:id="rId26"/>
    <p:sldId id="2147469931" r:id="rId27"/>
    <p:sldId id="306" r:id="rId28"/>
    <p:sldId id="370" r:id="rId29"/>
    <p:sldId id="351" r:id="rId30"/>
    <p:sldId id="272" r:id="rId31"/>
    <p:sldId id="2147469932" r:id="rId32"/>
    <p:sldId id="2147469933" r:id="rId33"/>
    <p:sldId id="2147469934" r:id="rId34"/>
    <p:sldId id="392" r:id="rId35"/>
    <p:sldId id="393" r:id="rId36"/>
    <p:sldId id="394" r:id="rId37"/>
    <p:sldId id="395" r:id="rId38"/>
    <p:sldId id="273" r:id="rId39"/>
    <p:sldId id="381" r:id="rId40"/>
    <p:sldId id="382" r:id="rId41"/>
    <p:sldId id="293" r:id="rId42"/>
    <p:sldId id="3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C7E6E-189D-436C-8CA6-20BB1982410E}">
          <p14:sldIdLst>
            <p14:sldId id="256"/>
          </p14:sldIdLst>
        </p14:section>
        <p14:section name="Introduction" id="{CD98DAEF-09C7-4F92-8DE0-A43BAB09B67A}">
          <p14:sldIdLst>
            <p14:sldId id="385"/>
            <p14:sldId id="2147469935"/>
            <p14:sldId id="387"/>
            <p14:sldId id="386"/>
            <p14:sldId id="389"/>
          </p14:sldIdLst>
        </p14:section>
        <p14:section name=".NET MAUI" id="{BA6762B0-0782-4CF8-8C6D-8820AF64CF8F}">
          <p14:sldIdLst>
            <p14:sldId id="391"/>
            <p14:sldId id="2147469507"/>
            <p14:sldId id="373"/>
            <p14:sldId id="2147469923"/>
            <p14:sldId id="2147469922"/>
            <p14:sldId id="2147469924"/>
            <p14:sldId id="375"/>
            <p14:sldId id="2147469925"/>
            <p14:sldId id="2147469926"/>
          </p14:sldIdLst>
        </p14:section>
        <p14:section name="Setup" id="{35FF8937-8EAA-4984-8FB3-492778D0B755}">
          <p14:sldIdLst>
            <p14:sldId id="264"/>
            <p14:sldId id="329"/>
            <p14:sldId id="330"/>
            <p14:sldId id="352"/>
            <p14:sldId id="374"/>
            <p14:sldId id="2147469927"/>
            <p14:sldId id="334"/>
            <p14:sldId id="2147469928"/>
          </p14:sldIdLst>
        </p14:section>
        <p14:section name="Layouts" id="{A5D22312-69A9-4264-9918-4FDF305FBCA6}">
          <p14:sldIdLst>
            <p14:sldId id="2147469929"/>
            <p14:sldId id="2147469930"/>
            <p14:sldId id="2147469931"/>
            <p14:sldId id="306"/>
            <p14:sldId id="370"/>
            <p14:sldId id="351"/>
          </p14:sldIdLst>
        </p14:section>
        <p14:section name="Controls" id="{63BCD4EE-0A1C-4705-B740-00D2707E7B37}">
          <p14:sldIdLst>
            <p14:sldId id="272"/>
            <p14:sldId id="2147469932"/>
            <p14:sldId id="2147469933"/>
            <p14:sldId id="2147469934"/>
            <p14:sldId id="392"/>
            <p14:sldId id="393"/>
            <p14:sldId id="394"/>
            <p14:sldId id="395"/>
            <p14:sldId id="273"/>
          </p14:sldIdLst>
        </p14:section>
        <p14:section name="Bonus - Pages" id="{6DBB7EEE-FA77-42AA-B0DB-A361AD808517}">
          <p14:sldIdLst>
            <p14:sldId id="381"/>
            <p14:sldId id="382"/>
            <p14:sldId id="293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82AC"/>
    <a:srgbClr val="AA59A2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9" autoAdjust="0"/>
    <p:restoredTop sz="83384" autoAdjust="0"/>
  </p:normalViewPr>
  <p:slideViewPr>
    <p:cSldViewPr snapToGrid="0">
      <p:cViewPr varScale="1">
        <p:scale>
          <a:sx n="106" d="100"/>
          <a:sy n="106" d="100"/>
        </p:scale>
        <p:origin x="660" y="11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19.02.2024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AAB – Android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096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2024-02-19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12.png"/><Relationship Id="rId10" Type="http://schemas.microsoft.com/office/2007/relationships/diagramDrawing" Target="../diagrams/drawing15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19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21.png"/><Relationship Id="rId9" Type="http://schemas.microsoft.com/office/2007/relationships/diagramDrawing" Target="../diagrams/drawin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diagramDrawing" Target="../diagrams/drawing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30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30.xml"/><Relationship Id="rId4" Type="http://schemas.openxmlformats.org/officeDocument/2006/relationships/image" Target="../media/image26.png"/><Relationship Id="rId9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31.png"/><Relationship Id="rId7" Type="http://schemas.openxmlformats.org/officeDocument/2006/relationships/diagramData" Target="../diagrams/data3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3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2.xml"/><Relationship Id="rId5" Type="http://schemas.openxmlformats.org/officeDocument/2006/relationships/image" Target="../media/image38.png"/><Relationship Id="rId10" Type="http://schemas.openxmlformats.org/officeDocument/2006/relationships/diagramQuickStyle" Target="../diagrams/quickStyle32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image" Target="../media/image46.png"/><Relationship Id="rId7" Type="http://schemas.openxmlformats.org/officeDocument/2006/relationships/diagramData" Target="../diagrams/data3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microsoft.com/office/2007/relationships/diagramDrawing" Target="../diagrams/drawing36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3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4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github.com/jasho/cookbook-maui" TargetMode="External"/><Relationship Id="rId7" Type="http://schemas.openxmlformats.org/officeDocument/2006/relationships/diagramQuickStyle" Target="../diagrams/quickStyle4.xml"/><Relationship Id="rId2" Type="http://schemas.openxmlformats.org/officeDocument/2006/relationships/hyperlink" Target="https://github.com/jasho/pv239-mau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www.youtube.com/playlist?list=PLMD3_JXajX1iWN-KFRie7esaE9NP7eBlf" TargetMode="Externa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5.png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7.xml"/><Relationship Id="rId5" Type="http://schemas.openxmlformats.org/officeDocument/2006/relationships/image" Target="../media/image8.png"/><Relationship Id="rId15" Type="http://schemas.microsoft.com/office/2007/relationships/diagramDrawing" Target="../diagrams/drawing7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diagramColors" Target="../diagrams/colors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</a:t>
            </a:r>
            <a:r>
              <a:rPr lang="cs-CZ" dirty="0" err="1"/>
              <a:t>Ja</a:t>
            </a:r>
            <a:r>
              <a:rPr lang="sk-SK" dirty="0"/>
              <a:t>šek</a:t>
            </a:r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654-1990-4B5B-BB0B-C0B9E0A4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B987-1763-4876-8478-10B08158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UI</a:t>
            </a:r>
          </a:p>
          <a:p>
            <a:pPr lvl="1"/>
            <a:r>
              <a:rPr lang="en-US" dirty="0"/>
              <a:t>Different platforms - different ways of defining UI</a:t>
            </a:r>
          </a:p>
          <a:p>
            <a:pPr lvl="1"/>
            <a:r>
              <a:rPr lang="en-US" dirty="0"/>
              <a:t>Can be defined separately using platform specific APIs</a:t>
            </a:r>
          </a:p>
          <a:p>
            <a:pPr lvl="1"/>
            <a:r>
              <a:rPr lang="en-US" dirty="0"/>
              <a:t>.NET for Android, .NET for iOS, .NET for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WinUI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UI</a:t>
            </a:r>
          </a:p>
          <a:p>
            <a:pPr lvl="1"/>
            <a:r>
              <a:rPr lang="en-US" dirty="0"/>
              <a:t>Single framework for defining UI – mobile &amp; desktop</a:t>
            </a:r>
          </a:p>
          <a:p>
            <a:pPr lvl="1"/>
            <a:r>
              <a:rPr lang="en-US" dirty="0"/>
              <a:t>XAML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194E25-8BFB-EB22-469C-399B5EC9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5BC-3AE3-4CA1-8AB0-A936C5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</a:t>
            </a:r>
            <a:r>
              <a:rPr lang="sk-SK" dirty="0"/>
              <a:t>Android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C59-D763-41C5-9274-727CE84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compiles to intermediate language (IL)</a:t>
            </a:r>
          </a:p>
          <a:p>
            <a:r>
              <a:rPr lang="en-US" dirty="0"/>
              <a:t>IL + JIT in app</a:t>
            </a:r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0B2F9740-1616-4BB7-817F-0A6EAC7AC442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DCC2EE-C3FC-4988-9D78-F70C129952D7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386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641F9-E1C8-4B71-B3BE-D3333662E339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9162E3-796C-493A-A3B4-F377B95EE687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0F58-70DC-43A7-859D-692B8D9E291B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243C-6980-4B92-A2AD-DBA56E538634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B1AB-B621-4216-9860-B7B4AFDC49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4674C63F-A392-4D4C-995F-058DBD731C86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00F611C3-4ECA-4064-AAF8-89A34DC98E89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AD3B5-9398-4ED8-8E31-A280D8026A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CF727-D83A-4D29-9073-159AC5465EB2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81F-77F8-4422-8818-D28F85C2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8AB7A-694E-4607-B31B-C7BE22D99D30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70D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BF7F93-F146-4103-9322-42902911A065}"/>
                </a:ext>
              </a:extLst>
            </p:cNvPr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386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F644A-3664-4374-9713-E9BA666E3F59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B949C-44EB-9465-C08C-01F327B31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09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984-2C83-40DE-B5BF-7A3A64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Works -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5CEF-61C5-4BCC-8207-EE020AC6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ahead-of-time (AOT) compiled to native ARM </a:t>
            </a:r>
            <a:r>
              <a:rPr lang="sk-SK" dirty="0" err="1"/>
              <a:t>binary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83AE14FD-1067-42E4-94D3-D785831E27F7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sk-SK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IPA</a:t>
            </a:r>
            <a:endParaRPr lang="en-US" sz="40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F9D5E-02EC-4529-A468-E3C0067DB41A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sk-SK" sz="37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  <a:endParaRPr lang="en-US" sz="3700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38D49-2643-4545-856C-463D0565D583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754F94-C713-4E6F-8494-DC2BAF166008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C7DBD-4397-4A71-BC91-365066638723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F3B0-E5D9-449D-81BD-446F2D0839AD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DD9A9-7A67-4AE1-AE2C-F0B6DB0028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9E18B757-2A55-414D-91CE-176934362323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8F5A6C2D-6B48-4054-9198-615EFD936295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D4A5-B249-423D-8A78-3C96A9E1576F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542C68-B23C-4F4F-8BAE-7F905A2E0896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0748A-8860-469E-AD00-16E9B63E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599B3-DDB9-462C-A38C-0AE3B4218A0C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F7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D11D5D-219D-4F00-964F-157DA740E606}"/>
                </a:ext>
              </a:extLst>
            </p:cNvPr>
            <p:cNvSpPr/>
            <p:nvPr/>
          </p:nvSpPr>
          <p:spPr>
            <a:xfrm>
              <a:off x="8471535" y="4657619"/>
              <a:ext cx="1695451" cy="1695450"/>
            </a:xfrm>
            <a:prstGeom prst="ellipse">
              <a:avLst/>
            </a:prstGeom>
            <a:solidFill>
              <a:srgbClr val="7B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ARM</a:t>
              </a:r>
            </a:p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BINARY</a:t>
              </a:r>
              <a:endPara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639E6-15E3-4C08-9012-1225BAD458DC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A759D-C218-C3EE-6F5D-4713F253E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65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B82A-D3E9-4658-B323-06288F3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 </a:t>
            </a:r>
            <a:r>
              <a:rPr lang="sk-SK" dirty="0" err="1"/>
              <a:t>MacOS</a:t>
            </a:r>
            <a:r>
              <a:rPr lang="sk-SK" dirty="0"/>
              <a:t> </a:t>
            </a:r>
            <a:r>
              <a:rPr lang="en-US" dirty="0"/>
              <a:t>&amp;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1125-C103-482A-B29A-E50F6241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53" y="1802292"/>
            <a:ext cx="10967171" cy="4543563"/>
          </a:xfrm>
        </p:spPr>
        <p:txBody>
          <a:bodyPr>
            <a:normAutofit/>
          </a:bodyPr>
          <a:lstStyle/>
          <a:p>
            <a:r>
              <a:rPr lang="en-US" dirty="0"/>
              <a:t>MacOS</a:t>
            </a:r>
          </a:p>
          <a:p>
            <a:pPr lvl="1"/>
            <a:r>
              <a:rPr lang="en-US" dirty="0"/>
              <a:t>Using Mac Catalyst</a:t>
            </a:r>
          </a:p>
          <a:p>
            <a:pPr lvl="2"/>
            <a:r>
              <a:rPr lang="en-US" dirty="0"/>
              <a:t>Apple’s solution to bring iOS Apps to desktop</a:t>
            </a:r>
          </a:p>
          <a:p>
            <a:pPr lvl="2"/>
            <a:r>
              <a:rPr lang="en-US" dirty="0"/>
              <a:t>Provides access to Mac OS APIs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WinUI</a:t>
            </a:r>
            <a:r>
              <a:rPr lang="en-US" dirty="0"/>
              <a:t> 3 library</a:t>
            </a:r>
          </a:p>
          <a:p>
            <a:pPr lvl="1"/>
            <a:r>
              <a:rPr lang="en-US" dirty="0"/>
              <a:t>Native apps and UWP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E575-163F-01B9-C466-9C93D523B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FCAC-334D-4DCF-9643-A3E70D0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.NET MAUI 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4CAB-7450-438D-A541-AE6DCE85DEB0}"/>
              </a:ext>
            </a:extLst>
          </p:cNvPr>
          <p:cNvSpPr/>
          <p:nvPr/>
        </p:nvSpPr>
        <p:spPr>
          <a:xfrm>
            <a:off x="2281745" y="1725778"/>
            <a:ext cx="6705600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4AFF1-4BEA-4CEF-9574-DBC288DE6B42}"/>
              </a:ext>
            </a:extLst>
          </p:cNvPr>
          <p:cNvSpPr/>
          <p:nvPr/>
        </p:nvSpPr>
        <p:spPr>
          <a:xfrm>
            <a:off x="2281745" y="2459305"/>
            <a:ext cx="6705600" cy="569158"/>
          </a:xfrm>
          <a:prstGeom prst="rect">
            <a:avLst/>
          </a:prstGeom>
          <a:solidFill>
            <a:srgbClr val="7D2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MAUI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5019D-5280-4D43-A243-351EE1FD8275}"/>
              </a:ext>
            </a:extLst>
          </p:cNvPr>
          <p:cNvSpPr/>
          <p:nvPr/>
        </p:nvSpPr>
        <p:spPr>
          <a:xfrm>
            <a:off x="2281745" y="3880914"/>
            <a:ext cx="6705600" cy="569158"/>
          </a:xfrm>
          <a:prstGeom prst="rect">
            <a:avLst/>
          </a:prstGeom>
          <a:solidFill>
            <a:srgbClr val="481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BCL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BD7-6592-4303-8622-1991C32CF148}"/>
              </a:ext>
            </a:extLst>
          </p:cNvPr>
          <p:cNvSpPr/>
          <p:nvPr/>
        </p:nvSpPr>
        <p:spPr>
          <a:xfrm>
            <a:off x="2281745" y="4595226"/>
            <a:ext cx="4957255" cy="569158"/>
          </a:xfrm>
          <a:prstGeom prst="rect">
            <a:avLst/>
          </a:pr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Mono</a:t>
            </a:r>
            <a:r>
              <a:rPr lang="sk-SK" dirty="0"/>
              <a:t> </a:t>
            </a:r>
            <a:r>
              <a:rPr lang="sk-SK" dirty="0" err="1"/>
              <a:t>Runtime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56561-6C91-4561-836D-4414B985FCF1}"/>
              </a:ext>
            </a:extLst>
          </p:cNvPr>
          <p:cNvSpPr/>
          <p:nvPr/>
        </p:nvSpPr>
        <p:spPr>
          <a:xfrm>
            <a:off x="2281745" y="3168005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Android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B7A92-5301-4A94-93BA-95404DA1AC4D}"/>
              </a:ext>
            </a:extLst>
          </p:cNvPr>
          <p:cNvSpPr/>
          <p:nvPr/>
        </p:nvSpPr>
        <p:spPr>
          <a:xfrm>
            <a:off x="4007527" y="3168005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A4893-40A4-4C88-A6BC-1AB988A3FB67}"/>
              </a:ext>
            </a:extLst>
          </p:cNvPr>
          <p:cNvSpPr/>
          <p:nvPr/>
        </p:nvSpPr>
        <p:spPr>
          <a:xfrm>
            <a:off x="5733309" y="3168005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Mac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9686EC-2E14-4C15-A9DF-170589820824}"/>
              </a:ext>
            </a:extLst>
          </p:cNvPr>
          <p:cNvSpPr/>
          <p:nvPr/>
        </p:nvSpPr>
        <p:spPr>
          <a:xfrm>
            <a:off x="7459090" y="3168005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WinUI</a:t>
            </a:r>
            <a:r>
              <a:rPr lang="sk-SK" dirty="0"/>
              <a:t> 3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9963D2-60B0-4A91-A472-9990B7118865}"/>
              </a:ext>
            </a:extLst>
          </p:cNvPr>
          <p:cNvSpPr/>
          <p:nvPr/>
        </p:nvSpPr>
        <p:spPr>
          <a:xfrm>
            <a:off x="2281745" y="5321734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Android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F62C2-F04B-48E0-9265-F566EBC14558}"/>
              </a:ext>
            </a:extLst>
          </p:cNvPr>
          <p:cNvSpPr/>
          <p:nvPr/>
        </p:nvSpPr>
        <p:spPr>
          <a:xfrm>
            <a:off x="4007527" y="5321734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iOS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C4E2A-2DFF-46CD-8F53-DCE887E04D3C}"/>
              </a:ext>
            </a:extLst>
          </p:cNvPr>
          <p:cNvSpPr/>
          <p:nvPr/>
        </p:nvSpPr>
        <p:spPr>
          <a:xfrm>
            <a:off x="5733309" y="5321734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macOS</a:t>
            </a:r>
            <a:endParaRPr lang="sk-S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E292E1-DBF7-4822-A36E-D944B24B8143}"/>
              </a:ext>
            </a:extLst>
          </p:cNvPr>
          <p:cNvSpPr/>
          <p:nvPr/>
        </p:nvSpPr>
        <p:spPr>
          <a:xfrm>
            <a:off x="7459090" y="5321734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Windows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0823B-ACD3-42D1-9CAD-8F3326E066B6}"/>
              </a:ext>
            </a:extLst>
          </p:cNvPr>
          <p:cNvSpPr/>
          <p:nvPr/>
        </p:nvSpPr>
        <p:spPr>
          <a:xfrm>
            <a:off x="7459090" y="4597577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Win32/</a:t>
            </a:r>
            <a:r>
              <a:rPr lang="sk-SK" dirty="0" err="1"/>
              <a:t>WinRT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8F940F7-9287-180D-C407-61BD1CE6A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A8-2B9A-4823-94C4-4769496D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5F85-B92F-4549-87FB-0D242611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Controls</a:t>
            </a:r>
          </a:p>
          <a:p>
            <a:r>
              <a:rPr lang="en-US" dirty="0"/>
              <a:t>Layout engine for pages</a:t>
            </a:r>
          </a:p>
          <a:p>
            <a:r>
              <a:rPr lang="en-US" dirty="0"/>
              <a:t>Navigation – pages, drawers</a:t>
            </a:r>
          </a:p>
          <a:p>
            <a:r>
              <a:rPr lang="en-US" dirty="0"/>
              <a:t>Customizable handlers – enable platform specific controls</a:t>
            </a:r>
          </a:p>
          <a:p>
            <a:r>
              <a:rPr lang="en-US" dirty="0"/>
              <a:t>APIs for native device features – GPS, accelerometer…</a:t>
            </a:r>
          </a:p>
          <a:p>
            <a:r>
              <a:rPr lang="en-US" dirty="0"/>
              <a:t>Graphics library for 2D drawing code</a:t>
            </a:r>
          </a:p>
          <a:p>
            <a:r>
              <a:rPr lang="en-US" dirty="0"/>
              <a:t>Single project, multi-targeting system</a:t>
            </a:r>
          </a:p>
          <a:p>
            <a:r>
              <a:rPr lang="en-US" dirty="0"/>
              <a:t>.NET hot reload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48986B-6111-AE26-2740-D52562911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3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1476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.NET MAUI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extension</a:t>
            </a:r>
            <a:r>
              <a:rPr kumimoji="0" lang="sk-SK" altLang="sk-SK" sz="1200" b="0" i="0" u="none" strike="noStrike" cap="none" normalizeH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</a:t>
            </a: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VS </a:t>
            </a: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Code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3287240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Windows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00" y="20680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DC2B6F8-A995-FF98-BC5D-AF73741BB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0977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EFCD5B5-9EE5-3132-E743-3F66C05B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88787E-0085-1748-4556-AF70A5D09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development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Mac Agent to compile the application</a:t>
            </a:r>
          </a:p>
          <a:p>
            <a:r>
              <a:rPr lang="en-US" dirty="0"/>
              <a:t>Compilation runs on a Mac OS device</a:t>
            </a:r>
          </a:p>
          <a:p>
            <a:r>
              <a:rPr lang="en-US" dirty="0"/>
              <a:t>Simulator and development can be done on Windows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4280-C5C2-B790-F4CF-DDFAEF27B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733DE31-69A3-26D1-9241-C71DDEFE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3332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en-US" dirty="0"/>
              <a:t>And what about you?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B86A3E7-DD9C-87EE-9474-EC32B2211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340329"/>
            <a:ext cx="5645609" cy="3780363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8E692D-E1DF-FA33-7B0B-ED6DD0CB56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Create a new project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62039F2-CB1F-D3E5-5E5D-93D663224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565F76B-045D-40DC-83FA-687820F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  <a:endParaRPr lang="sk-S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DBE1E-4AB4-48FE-93F7-9D0FC971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project for all platforms</a:t>
            </a:r>
          </a:p>
          <a:p>
            <a:r>
              <a:rPr lang="en-US" dirty="0"/>
              <a:t>Shared code &amp; resources (fonts, images, icons, </a:t>
            </a:r>
            <a:r>
              <a:rPr lang="en-US" dirty="0" err="1"/>
              <a:t>splas</a:t>
            </a:r>
            <a:r>
              <a:rPr lang="sk-SK" dirty="0"/>
              <a:t>h</a:t>
            </a:r>
            <a:r>
              <a:rPr lang="en-US" dirty="0"/>
              <a:t> screens…)</a:t>
            </a:r>
          </a:p>
          <a:p>
            <a:r>
              <a:rPr lang="en-US" b="1" dirty="0"/>
              <a:t>Platforms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Android – system colors, manifest</a:t>
            </a:r>
          </a:p>
          <a:p>
            <a:pPr lvl="1"/>
            <a:r>
              <a:rPr lang="en-US" dirty="0"/>
              <a:t>iOS – launch screen,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Windows – package manifest, app manifest</a:t>
            </a:r>
          </a:p>
          <a:p>
            <a:pPr lvl="1"/>
            <a:r>
              <a:rPr lang="en-US" dirty="0"/>
              <a:t>Mac OS –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Each platform</a:t>
            </a:r>
          </a:p>
          <a:p>
            <a:pPr lvl="2"/>
            <a:r>
              <a:rPr lang="en-US" dirty="0"/>
              <a:t>Application startup point</a:t>
            </a:r>
          </a:p>
          <a:p>
            <a:pPr lvl="2"/>
            <a:r>
              <a:rPr lang="en-US" dirty="0"/>
              <a:t>Custom handlers for application specific controls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FC317A5-08AF-FCA6-5E6A-F76656CF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405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996FB8B-96D3-73D5-3ADB-9AE06A9AF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4003DA9-F8F7-D3FF-8D71-C2047B159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941D47E-2EA6-4E76-CEA7-EDC23B446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886212-198A-BBC4-3859-B93A379B4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0E668-D045-D9EB-4895-86835BBE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908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A9B6E6C-5669-2D0A-51A6-DA3D0A962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81-9CB2-7354-4F18-A19F19E3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97FA-80CD-2974-B7F4-01E920ED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Introduction</a:t>
            </a:r>
            <a:endParaRPr lang="sk-SK" dirty="0"/>
          </a:p>
          <a:p>
            <a:r>
              <a:rPr lang="sk-SK" dirty="0"/>
              <a:t>Design – XAML</a:t>
            </a:r>
          </a:p>
          <a:p>
            <a:r>
              <a:rPr lang="sk-SK" dirty="0" err="1"/>
              <a:t>Architecture</a:t>
            </a:r>
            <a:r>
              <a:rPr lang="sk-SK" dirty="0"/>
              <a:t> – MVVM</a:t>
            </a:r>
          </a:p>
          <a:p>
            <a:r>
              <a:rPr lang="sk-SK" dirty="0" err="1"/>
              <a:t>Architecture</a:t>
            </a:r>
            <a:r>
              <a:rPr lang="sk-SK" dirty="0"/>
              <a:t> – </a:t>
            </a:r>
            <a:r>
              <a:rPr lang="sk-SK" dirty="0" err="1"/>
              <a:t>IoC</a:t>
            </a:r>
            <a:r>
              <a:rPr lang="sk-SK" dirty="0"/>
              <a:t>/DI</a:t>
            </a:r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Networking</a:t>
            </a:r>
            <a:r>
              <a:rPr lang="sk-SK" dirty="0"/>
              <a:t> –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7A5B38-4587-ED6F-3EBC-1478A6632B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748444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751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Controls</a:t>
            </a:r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65AD255-9BE3-5C88-7AAB-E6F4517B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85360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BF2EC4-7D7B-9F6E-A562-CAEF3CCF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FA6F280-68AD-61FE-2C5E-F49808239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46553FF-9E8E-7FAC-B993-90A087C0E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CAA56D9-DE4C-01FF-BD43-FA6784F62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B4CA760-47AC-2DDF-EF3C-3E91E87D2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152400" y="15240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B2057B0-3E45-6E29-1331-D1A54FD10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42E691-A3C7-1CE9-0AE3-F0CCBA16A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Commercial components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4297" y="2468411"/>
            <a:ext cx="5585840" cy="2487154"/>
            <a:chOff x="388938" y="2881508"/>
            <a:chExt cx="7597131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623"/>
            <a:stretch/>
          </p:blipFill>
          <p:spPr>
            <a:xfrm>
              <a:off x="388938" y="2881508"/>
              <a:ext cx="759713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951"/>
            <a:stretch/>
          </p:blipFill>
          <p:spPr>
            <a:xfrm>
              <a:off x="427038" y="4380110"/>
              <a:ext cx="7559031" cy="1884100"/>
            </a:xfrm>
            <a:prstGeom prst="rect">
              <a:avLst/>
            </a:prstGeom>
          </p:spPr>
        </p:pic>
      </p:grp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F031FDB-577F-2CCD-ED4D-EC17557F8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596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69597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Course</a:t>
            </a:r>
            <a:r>
              <a:rPr lang="sk-SK" dirty="0"/>
              <a:t> </a:t>
            </a:r>
            <a:r>
              <a:rPr lang="sk-SK" dirty="0" err="1"/>
              <a:t>organization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396DBE-DA2B-3AAF-1B7D-A68C68C05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92382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NavigationPage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Enables navigation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 r="948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5146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  <a:endParaRPr lang="sk-SK" dirty="0"/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displayed page is in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en-US" dirty="0"/>
              <a:t>Default -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927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Today</a:t>
            </a:r>
            <a:r>
              <a:rPr lang="en-US" dirty="0"/>
              <a:t>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90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/>
          </a:bodyPr>
          <a:lstStyle/>
          <a:p>
            <a:r>
              <a:rPr lang="en-US" dirty="0"/>
              <a:t>Interactive syllabi – IS</a:t>
            </a:r>
          </a:p>
          <a:p>
            <a:r>
              <a:rPr lang="en-US" dirty="0"/>
              <a:t>Materials</a:t>
            </a:r>
            <a:endParaRPr lang="sk-SK" dirty="0"/>
          </a:p>
          <a:p>
            <a:pPr lvl="1"/>
            <a:r>
              <a:rPr lang="sk-SK" dirty="0" err="1"/>
              <a:t>Materials</a:t>
            </a:r>
            <a:r>
              <a:rPr lang="sk-SK" dirty="0"/>
              <a:t> </a:t>
            </a:r>
            <a:r>
              <a:rPr lang="sk-SK" dirty="0" err="1"/>
              <a:t>repository</a:t>
            </a:r>
            <a:r>
              <a:rPr lang="sk-SK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https://github.com/jasho/pv239-maui</a:t>
            </a:r>
            <a:endParaRPr lang="sk-SK" dirty="0"/>
          </a:p>
          <a:p>
            <a:pPr lvl="1"/>
            <a:r>
              <a:rPr lang="sk-SK" dirty="0" err="1"/>
              <a:t>Sample</a:t>
            </a:r>
            <a:r>
              <a:rPr lang="sk-SK" dirty="0"/>
              <a:t>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repository</a:t>
            </a:r>
            <a:r>
              <a:rPr lang="sk-SK" dirty="0"/>
              <a:t>: </a:t>
            </a:r>
            <a:r>
              <a:rPr lang="sk-SK" dirty="0">
                <a:hlinkClick r:id="rId3"/>
              </a:rPr>
              <a:t>https://github.com/jasho/cookbook-maui</a:t>
            </a:r>
            <a:r>
              <a:rPr lang="sk-SK" dirty="0"/>
              <a:t> </a:t>
            </a:r>
            <a:endParaRPr lang="en-US" dirty="0"/>
          </a:p>
          <a:p>
            <a:r>
              <a:rPr lang="en-US" dirty="0"/>
              <a:t>Stream/recordings – </a:t>
            </a:r>
            <a:r>
              <a:rPr lang="en-US" dirty="0" err="1"/>
              <a:t>Youtube</a:t>
            </a:r>
            <a:endParaRPr lang="sk-SK" dirty="0"/>
          </a:p>
          <a:p>
            <a:r>
              <a:rPr lang="en-US" sz="1700" dirty="0">
                <a:hlinkClick r:id="rId4"/>
              </a:rPr>
              <a:t>https://www.youtube.com/playlist?list=PLMD3_JXajX1iWN-KFRie7esaE9NP7eBlf</a:t>
            </a:r>
            <a:r>
              <a:rPr lang="en-US" sz="1700" dirty="0"/>
              <a:t> </a:t>
            </a:r>
          </a:p>
          <a:p>
            <a:r>
              <a:rPr lang="en-US" dirty="0" err="1"/>
              <a:t>Excercises</a:t>
            </a:r>
            <a:endParaRPr lang="sk-SK" dirty="0"/>
          </a:p>
          <a:p>
            <a:r>
              <a:rPr lang="en-US" dirty="0"/>
              <a:t>Homework</a:t>
            </a:r>
            <a:endParaRPr lang="sk-SK" dirty="0"/>
          </a:p>
          <a:p>
            <a:r>
              <a:rPr lang="en-US" dirty="0"/>
              <a:t>Project</a:t>
            </a:r>
            <a:endParaRPr lang="sk-SK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E241B3E-C99B-3FCC-7DF0-AC48B8FCD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1895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Android, </a:t>
            </a:r>
            <a:r>
              <a:rPr lang="sk-SK" dirty="0" err="1"/>
              <a:t>iOS</a:t>
            </a:r>
            <a:r>
              <a:rPr lang="sk-SK" dirty="0"/>
              <a:t>, Windows</a:t>
            </a:r>
          </a:p>
          <a:p>
            <a:r>
              <a:rPr lang="sk-SK" dirty="0" err="1"/>
              <a:t>Communication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API</a:t>
            </a:r>
          </a:p>
          <a:p>
            <a:r>
              <a:rPr lang="sk-SK" dirty="0" err="1"/>
              <a:t>Basic</a:t>
            </a:r>
            <a:r>
              <a:rPr lang="sk-SK" dirty="0"/>
              <a:t> CRUD </a:t>
            </a:r>
            <a:r>
              <a:rPr lang="sk-SK" dirty="0" err="1"/>
              <a:t>operations</a:t>
            </a:r>
            <a:endParaRPr lang="sk-SK" dirty="0"/>
          </a:p>
          <a:p>
            <a:r>
              <a:rPr lang="sk-SK" dirty="0" err="1"/>
              <a:t>Saving</a:t>
            </a:r>
            <a:r>
              <a:rPr lang="sk-SK" dirty="0"/>
              <a:t> of </a:t>
            </a:r>
            <a:r>
              <a:rPr lang="sk-SK" dirty="0" err="1"/>
              <a:t>settings</a:t>
            </a:r>
            <a:endParaRPr lang="sk-SK" dirty="0"/>
          </a:p>
          <a:p>
            <a:r>
              <a:rPr lang="sk-SK" dirty="0"/>
              <a:t>MVVM </a:t>
            </a:r>
            <a:r>
              <a:rPr lang="sk-SK" dirty="0" err="1"/>
              <a:t>architecture</a:t>
            </a:r>
            <a:endParaRPr lang="sk-SK" dirty="0"/>
          </a:p>
          <a:p>
            <a:r>
              <a:rPr lang="sk-SK" dirty="0"/>
              <a:t>Shell </a:t>
            </a:r>
            <a:r>
              <a:rPr lang="sk-SK" dirty="0" err="1"/>
              <a:t>navigation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4ACC1B-73C7-FAF0-C86B-4ADBDEAF7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8310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sk-SK"/>
              <a:t>Standard</a:t>
            </a:r>
            <a:r>
              <a:rPr lang="sk-SK" dirty="0"/>
              <a:t>“ </a:t>
            </a:r>
            <a:r>
              <a:rPr lang="en-US" dirty="0"/>
              <a:t>Application Development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3692527" y="2367450"/>
            <a:ext cx="1620180" cy="3024336"/>
          </a:xfrm>
          <a:prstGeom prst="roundRect">
            <a:avLst/>
          </a:prstGeom>
          <a:solidFill>
            <a:srgbClr val="6D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5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6632808" y="2387600"/>
            <a:ext cx="1620180" cy="3024336"/>
          </a:xfrm>
          <a:prstGeom prst="round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1562336" y="2371725"/>
            <a:ext cx="1620180" cy="3024336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347" y="2539071"/>
            <a:ext cx="600159" cy="57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722" y="2497176"/>
            <a:ext cx="647790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820" y="2550669"/>
            <a:ext cx="600159" cy="6001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4A2BD-EB2E-4E2A-BF00-D22F1B9F1512}"/>
              </a:ext>
            </a:extLst>
          </p:cNvPr>
          <p:cNvSpPr/>
          <p:nvPr/>
        </p:nvSpPr>
        <p:spPr>
          <a:xfrm>
            <a:off x="8763000" y="2362200"/>
            <a:ext cx="1620180" cy="3024336"/>
          </a:xfrm>
          <a:prstGeom prst="round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Mac 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FF843-1B14-45AB-AE2F-643B3C7F6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012" y="2525269"/>
            <a:ext cx="600159" cy="600159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109D0E-D387-030E-B2FF-922623D8D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1147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274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7" y="1926946"/>
            <a:ext cx="61318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rgbClr val="481C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rgbClr val="7D2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rgbClr val="70DA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rgbClr val="F7B5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rgbClr val="32C5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4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</a:t>
                </a:r>
                <a:endParaRPr lang="en-US" sz="1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rgbClr val="6D72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defRPr/>
              </a:pPr>
              <a:r>
                <a:rPr lang="sk-SK" sz="16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  <a:endParaRPr lang="en-US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BAE325-538C-4701-8D9B-515E4BEA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35" y="4733156"/>
            <a:ext cx="914563" cy="920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D29CA8-6462-465C-9A38-9ECF689B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93" y="4733156"/>
            <a:ext cx="914564" cy="890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D271A-7B5A-4373-854C-5CB557F9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53" y="4733156"/>
            <a:ext cx="363172" cy="660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A6D7EC-F7A3-4923-8099-E67D04CB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76" y="4743864"/>
            <a:ext cx="363172" cy="66071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E8501-EC25-49AA-9A96-45A0144BBD67}"/>
              </a:ext>
            </a:extLst>
          </p:cNvPr>
          <p:cNvCxnSpPr>
            <a:stCxn id="3" idx="2"/>
            <a:endCxn id="40" idx="0"/>
          </p:cNvCxnSpPr>
          <p:nvPr/>
        </p:nvCxnSpPr>
        <p:spPr>
          <a:xfrm>
            <a:off x="1261336" y="4242631"/>
            <a:ext cx="2826" cy="501233"/>
          </a:xfrm>
          <a:prstGeom prst="line">
            <a:avLst/>
          </a:prstGeom>
          <a:ln w="19050">
            <a:solidFill>
              <a:srgbClr val="70DA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8EC6F-2276-472C-AA88-58B43A7AA2D6}"/>
              </a:ext>
            </a:extLst>
          </p:cNvPr>
          <p:cNvCxnSpPr>
            <a:endCxn id="37" idx="0"/>
          </p:cNvCxnSpPr>
          <p:nvPr/>
        </p:nvCxnSpPr>
        <p:spPr>
          <a:xfrm>
            <a:off x="2463039" y="4282041"/>
            <a:ext cx="0" cy="45111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B5CC2C-539F-453C-A210-95164931A269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3679975" y="4242630"/>
            <a:ext cx="1" cy="490526"/>
          </a:xfrm>
          <a:prstGeom prst="line">
            <a:avLst/>
          </a:prstGeom>
          <a:ln w="19050">
            <a:solidFill>
              <a:srgbClr val="6D72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397040-FDDF-43C9-A235-6721561CE34E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4903017" y="4236878"/>
            <a:ext cx="1" cy="496278"/>
          </a:xfrm>
          <a:prstGeom prst="line">
            <a:avLst/>
          </a:prstGeom>
          <a:ln w="19050">
            <a:solidFill>
              <a:srgbClr val="32C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1579A950-2C35-4170-8D44-6719540C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7B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94" y="4885831"/>
            <a:ext cx="322489" cy="30765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301F4B6-2882-4EFD-B69E-6824CCAEE2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DA0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932926"/>
            <a:ext cx="251035" cy="25103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CB2BD2E-F115-4539-824F-EC94BECE9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32C5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180" y="4923324"/>
            <a:ext cx="237674" cy="23767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085E70-B5C2-44DA-8458-D55CD89EF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6D72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88" y="4885831"/>
            <a:ext cx="307973" cy="30797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19AE3-76B8-A5DB-5BA0-2D0B7A58D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521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EE78-129A-4F95-B980-DBD779B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FFAA-DFE8-4077-9D1A-158246D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frameworks</a:t>
            </a:r>
          </a:p>
          <a:p>
            <a:pPr lvl="1"/>
            <a:r>
              <a:rPr lang="en-US" dirty="0"/>
              <a:t>.NET for Android</a:t>
            </a:r>
          </a:p>
          <a:p>
            <a:pPr lvl="1"/>
            <a:r>
              <a:rPr lang="en-US" dirty="0"/>
              <a:t>.NET for iOS</a:t>
            </a:r>
          </a:p>
          <a:p>
            <a:pPr lvl="1"/>
            <a:r>
              <a:rPr lang="en-US" dirty="0"/>
              <a:t>.NET for MacOS</a:t>
            </a:r>
          </a:p>
          <a:p>
            <a:pPr lvl="1"/>
            <a:r>
              <a:rPr lang="en-US" dirty="0"/>
              <a:t>Windows UI (</a:t>
            </a:r>
            <a:r>
              <a:rPr lang="en-US" dirty="0" err="1"/>
              <a:t>WinUI</a:t>
            </a:r>
            <a:r>
              <a:rPr lang="en-US" dirty="0"/>
              <a:t>) library</a:t>
            </a:r>
          </a:p>
          <a:p>
            <a:r>
              <a:rPr lang="en-US" dirty="0"/>
              <a:t>Common BCL - .NET</a:t>
            </a:r>
          </a:p>
          <a:p>
            <a:r>
              <a:rPr lang="en-US" dirty="0"/>
              <a:t>.NET Runtimes</a:t>
            </a:r>
          </a:p>
          <a:p>
            <a:pPr lvl="1"/>
            <a:r>
              <a:rPr lang="en-US" dirty="0"/>
              <a:t>Mono – Android, iOS, MacOS</a:t>
            </a:r>
          </a:p>
          <a:p>
            <a:pPr lvl="1"/>
            <a:r>
              <a:rPr lang="en-US" dirty="0"/>
              <a:t>WinRT</a:t>
            </a:r>
            <a:r>
              <a:rPr lang="sk-SK" dirty="0"/>
              <a:t>/Win32</a:t>
            </a:r>
            <a:r>
              <a:rPr lang="en-US" dirty="0"/>
              <a:t> –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1A8D0-5154-4EA1-13A9-15946613E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</TotalTime>
  <Words>1121</Words>
  <Application>Microsoft Office PowerPoint</Application>
  <PresentationFormat>Widescreen</PresentationFormat>
  <Paragraphs>474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Helvetica Light</vt:lpstr>
      <vt:lpstr>Open Sans</vt:lpstr>
      <vt:lpstr>Segoe UI</vt:lpstr>
      <vt:lpstr>Tw Cen MT</vt:lpstr>
      <vt:lpstr>Tw Cen MT Condensed</vt:lpstr>
      <vt:lpstr>WeblySleek UI</vt:lpstr>
      <vt:lpstr>Wingdings 3</vt:lpstr>
      <vt:lpstr>Integral</vt:lpstr>
      <vt:lpstr>PV239 - 01 Introduction</vt:lpstr>
      <vt:lpstr>Introduction</vt:lpstr>
      <vt:lpstr>Exercises</vt:lpstr>
      <vt:lpstr>goals</vt:lpstr>
      <vt:lpstr>Course Organization</vt:lpstr>
      <vt:lpstr>Sample application</vt:lpstr>
      <vt:lpstr>“Standard“ Application Development</vt:lpstr>
      <vt:lpstr>.NET Multi-platform App UI</vt:lpstr>
      <vt:lpstr>How It Works - Structure</vt:lpstr>
      <vt:lpstr>How It Works - UI</vt:lpstr>
      <vt:lpstr>How It Works - Android</vt:lpstr>
      <vt:lpstr>How it Works - iOS</vt:lpstr>
      <vt:lpstr>How It Works – MacOS &amp; Windows</vt:lpstr>
      <vt:lpstr>How .NET MAUI Works</vt:lpstr>
      <vt:lpstr>.NET MAUI</vt:lpstr>
      <vt:lpstr>SETUP</vt:lpstr>
      <vt:lpstr>Visual studio workloads</vt:lpstr>
      <vt:lpstr>Ios development</vt:lpstr>
      <vt:lpstr>Create a new project</vt:lpstr>
      <vt:lpstr>Create a new project</vt:lpstr>
      <vt:lpstr>Create a new project</vt:lpstr>
      <vt:lpstr>Create a new project</vt:lpstr>
      <vt:lpstr>Project structure</vt:lpstr>
      <vt:lpstr>Layouts</vt:lpstr>
      <vt:lpstr>Layouts</vt:lpstr>
      <vt:lpstr>Layouts – StackLayout</vt:lpstr>
      <vt:lpstr>Grid</vt:lpstr>
      <vt:lpstr>StackLayout…</vt:lpstr>
      <vt:lpstr>Layouts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Commercial components</vt:lpstr>
      <vt:lpstr>Pages</vt:lpstr>
      <vt:lpstr>pages</vt:lpstr>
      <vt:lpstr>pages</vt:lpstr>
      <vt:lpstr>Today’s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548</cp:revision>
  <dcterms:created xsi:type="dcterms:W3CDTF">2019-02-24T20:41:15Z</dcterms:created>
  <dcterms:modified xsi:type="dcterms:W3CDTF">2024-02-19T19:09:52Z</dcterms:modified>
</cp:coreProperties>
</file>